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308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80000"/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80000"/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80000"/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80000"/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80000"/>
      <a:buChar char="•"/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  <a:srgbClr val="C1E0FF"/>
    <a:srgbClr val="99CCFF"/>
    <a:srgbClr val="3399FF"/>
    <a:srgbClr val="000068"/>
    <a:srgbClr val="0000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9" autoAdjust="0"/>
  </p:normalViewPr>
  <p:slideViewPr>
    <p:cSldViewPr>
      <p:cViewPr>
        <p:scale>
          <a:sx n="70" d="100"/>
          <a:sy n="70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EE705-E190-42E0-9E16-6A5FD27C50D2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9E539AF-8576-4D60-9D16-1ABC669A72CB}">
      <dgm:prSet phldrT="[Texto]"/>
      <dgm:spPr/>
      <dgm:t>
        <a:bodyPr/>
        <a:lstStyle/>
        <a:p>
          <a:r>
            <a:rPr lang="es-MX" dirty="0" smtClean="0"/>
            <a:t> </a:t>
          </a:r>
          <a:endParaRPr lang="es-MX" dirty="0"/>
        </a:p>
      </dgm:t>
    </dgm:pt>
    <dgm:pt modelId="{722EE459-EE52-40FC-9731-1187B632DB2E}" type="parTrans" cxnId="{6C191040-8FBB-4189-9433-94EA5A8A8751}">
      <dgm:prSet/>
      <dgm:spPr/>
      <dgm:t>
        <a:bodyPr/>
        <a:lstStyle/>
        <a:p>
          <a:endParaRPr lang="es-MX"/>
        </a:p>
      </dgm:t>
    </dgm:pt>
    <dgm:pt modelId="{5E9D30C9-EE5F-497B-AADD-3C69BEA2DA2A}" type="sibTrans" cxnId="{6C191040-8FBB-4189-9433-94EA5A8A8751}">
      <dgm:prSet/>
      <dgm:spPr/>
      <dgm:t>
        <a:bodyPr/>
        <a:lstStyle/>
        <a:p>
          <a:endParaRPr lang="es-MX"/>
        </a:p>
      </dgm:t>
    </dgm:pt>
    <dgm:pt modelId="{AFDBE161-9B50-4739-B728-3EF17206531C}">
      <dgm:prSet phldrT="[Texto]"/>
      <dgm:spPr/>
      <dgm:t>
        <a:bodyPr/>
        <a:lstStyle/>
        <a:p>
          <a:r>
            <a:rPr lang="es-MX" dirty="0" smtClean="0"/>
            <a:t> </a:t>
          </a:r>
          <a:endParaRPr lang="es-MX" dirty="0"/>
        </a:p>
      </dgm:t>
    </dgm:pt>
    <dgm:pt modelId="{69B0F5D0-0C63-4A16-9DB4-5D9F3BDBC3F2}" type="parTrans" cxnId="{02E4CEA3-FE9A-47EE-88DA-058AE5F973A3}">
      <dgm:prSet/>
      <dgm:spPr/>
      <dgm:t>
        <a:bodyPr/>
        <a:lstStyle/>
        <a:p>
          <a:endParaRPr lang="es-MX"/>
        </a:p>
      </dgm:t>
    </dgm:pt>
    <dgm:pt modelId="{0F3728FC-978A-4820-A070-4F14FBA214CB}" type="sibTrans" cxnId="{02E4CEA3-FE9A-47EE-88DA-058AE5F973A3}">
      <dgm:prSet/>
      <dgm:spPr/>
      <dgm:t>
        <a:bodyPr/>
        <a:lstStyle/>
        <a:p>
          <a:endParaRPr lang="es-MX"/>
        </a:p>
      </dgm:t>
    </dgm:pt>
    <dgm:pt modelId="{FB22D3CC-C1AB-4620-ADA2-FF62615F1C9A}">
      <dgm:prSet phldrT="[Texto]"/>
      <dgm:spPr/>
      <dgm:t>
        <a:bodyPr/>
        <a:lstStyle/>
        <a:p>
          <a:r>
            <a:rPr lang="es-MX" dirty="0" smtClean="0"/>
            <a:t> </a:t>
          </a:r>
          <a:endParaRPr lang="es-MX" dirty="0"/>
        </a:p>
      </dgm:t>
    </dgm:pt>
    <dgm:pt modelId="{6BEC4C7D-D52A-4784-837A-378C448B4679}" type="parTrans" cxnId="{661F48AC-9035-4DC3-ACD7-BCEA46C9E1AA}">
      <dgm:prSet/>
      <dgm:spPr/>
      <dgm:t>
        <a:bodyPr/>
        <a:lstStyle/>
        <a:p>
          <a:endParaRPr lang="es-MX"/>
        </a:p>
      </dgm:t>
    </dgm:pt>
    <dgm:pt modelId="{23BF567C-A3FD-4C3A-A3D3-07A264B6C0BF}" type="sibTrans" cxnId="{661F48AC-9035-4DC3-ACD7-BCEA46C9E1AA}">
      <dgm:prSet/>
      <dgm:spPr/>
      <dgm:t>
        <a:bodyPr/>
        <a:lstStyle/>
        <a:p>
          <a:endParaRPr lang="es-MX"/>
        </a:p>
      </dgm:t>
    </dgm:pt>
    <dgm:pt modelId="{8D01AA01-0542-4E0F-8C94-B5B4E5CC8B91}" type="pres">
      <dgm:prSet presAssocID="{AEDEE705-E190-42E0-9E16-6A5FD27C50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22AD33C-753A-4654-8D00-B1C7AAC9B383}" type="pres">
      <dgm:prSet presAssocID="{99E539AF-8576-4D60-9D16-1ABC669A72CB}" presName="dummy" presStyleCnt="0"/>
      <dgm:spPr/>
    </dgm:pt>
    <dgm:pt modelId="{ADDDBCE4-5E2E-4065-9304-94C136829A13}" type="pres">
      <dgm:prSet presAssocID="{99E539AF-8576-4D60-9D16-1ABC669A72C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3DF05F-85AF-44E1-9650-1C8561040CEF}" type="pres">
      <dgm:prSet presAssocID="{5E9D30C9-EE5F-497B-AADD-3C69BEA2DA2A}" presName="sibTrans" presStyleLbl="node1" presStyleIdx="0" presStyleCnt="3"/>
      <dgm:spPr/>
      <dgm:t>
        <a:bodyPr/>
        <a:lstStyle/>
        <a:p>
          <a:endParaRPr lang="es-MX"/>
        </a:p>
      </dgm:t>
    </dgm:pt>
    <dgm:pt modelId="{497C72AC-4830-4691-B8C6-BE99464C3459}" type="pres">
      <dgm:prSet presAssocID="{AFDBE161-9B50-4739-B728-3EF17206531C}" presName="dummy" presStyleCnt="0"/>
      <dgm:spPr/>
    </dgm:pt>
    <dgm:pt modelId="{25067014-CCDA-4DBB-A7D5-8147CF8DC1AE}" type="pres">
      <dgm:prSet presAssocID="{AFDBE161-9B50-4739-B728-3EF17206531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48C63C-CB2A-4627-8D38-25B48C06F429}" type="pres">
      <dgm:prSet presAssocID="{0F3728FC-978A-4820-A070-4F14FBA214CB}" presName="sibTrans" presStyleLbl="node1" presStyleIdx="1" presStyleCnt="3"/>
      <dgm:spPr/>
      <dgm:t>
        <a:bodyPr/>
        <a:lstStyle/>
        <a:p>
          <a:endParaRPr lang="es-MX"/>
        </a:p>
      </dgm:t>
    </dgm:pt>
    <dgm:pt modelId="{93EDC440-7FBE-4780-B0D1-C95F99C9E516}" type="pres">
      <dgm:prSet presAssocID="{FB22D3CC-C1AB-4620-ADA2-FF62615F1C9A}" presName="dummy" presStyleCnt="0"/>
      <dgm:spPr/>
    </dgm:pt>
    <dgm:pt modelId="{310A5AF5-74BD-424A-AA9F-BCE24CBC2880}" type="pres">
      <dgm:prSet presAssocID="{FB22D3CC-C1AB-4620-ADA2-FF62615F1C9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663FE8-219E-42C9-8DF7-E2E55C43C356}" type="pres">
      <dgm:prSet presAssocID="{23BF567C-A3FD-4C3A-A3D3-07A264B6C0BF}" presName="sibTrans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FF5EEA9A-A8CF-4C45-BF07-E2762304C393}" type="presOf" srcId="{FB22D3CC-C1AB-4620-ADA2-FF62615F1C9A}" destId="{310A5AF5-74BD-424A-AA9F-BCE24CBC2880}" srcOrd="0" destOrd="0" presId="urn:microsoft.com/office/officeart/2005/8/layout/cycle1"/>
    <dgm:cxn modelId="{F729E4CD-7AE3-4881-B1BF-1495A02A7644}" type="presOf" srcId="{AFDBE161-9B50-4739-B728-3EF17206531C}" destId="{25067014-CCDA-4DBB-A7D5-8147CF8DC1AE}" srcOrd="0" destOrd="0" presId="urn:microsoft.com/office/officeart/2005/8/layout/cycle1"/>
    <dgm:cxn modelId="{02E4CEA3-FE9A-47EE-88DA-058AE5F973A3}" srcId="{AEDEE705-E190-42E0-9E16-6A5FD27C50D2}" destId="{AFDBE161-9B50-4739-B728-3EF17206531C}" srcOrd="1" destOrd="0" parTransId="{69B0F5D0-0C63-4A16-9DB4-5D9F3BDBC3F2}" sibTransId="{0F3728FC-978A-4820-A070-4F14FBA214CB}"/>
    <dgm:cxn modelId="{CC8D0EC3-3C7D-41D5-95D0-6CBC2AA33D9F}" type="presOf" srcId="{99E539AF-8576-4D60-9D16-1ABC669A72CB}" destId="{ADDDBCE4-5E2E-4065-9304-94C136829A13}" srcOrd="0" destOrd="0" presId="urn:microsoft.com/office/officeart/2005/8/layout/cycle1"/>
    <dgm:cxn modelId="{02D1812C-0DC6-472A-9451-DF311DBBD2B1}" type="presOf" srcId="{0F3728FC-978A-4820-A070-4F14FBA214CB}" destId="{B448C63C-CB2A-4627-8D38-25B48C06F429}" srcOrd="0" destOrd="0" presId="urn:microsoft.com/office/officeart/2005/8/layout/cycle1"/>
    <dgm:cxn modelId="{661F48AC-9035-4DC3-ACD7-BCEA46C9E1AA}" srcId="{AEDEE705-E190-42E0-9E16-6A5FD27C50D2}" destId="{FB22D3CC-C1AB-4620-ADA2-FF62615F1C9A}" srcOrd="2" destOrd="0" parTransId="{6BEC4C7D-D52A-4784-837A-378C448B4679}" sibTransId="{23BF567C-A3FD-4C3A-A3D3-07A264B6C0BF}"/>
    <dgm:cxn modelId="{50C5DABB-2638-436F-9CB4-C54270125097}" type="presOf" srcId="{23BF567C-A3FD-4C3A-A3D3-07A264B6C0BF}" destId="{85663FE8-219E-42C9-8DF7-E2E55C43C356}" srcOrd="0" destOrd="0" presId="urn:microsoft.com/office/officeart/2005/8/layout/cycle1"/>
    <dgm:cxn modelId="{4017F328-FF9E-4E81-893F-D29A95C304EC}" type="presOf" srcId="{AEDEE705-E190-42E0-9E16-6A5FD27C50D2}" destId="{8D01AA01-0542-4E0F-8C94-B5B4E5CC8B91}" srcOrd="0" destOrd="0" presId="urn:microsoft.com/office/officeart/2005/8/layout/cycle1"/>
    <dgm:cxn modelId="{748188A4-C087-41D2-B78C-9440B9F8D8BE}" type="presOf" srcId="{5E9D30C9-EE5F-497B-AADD-3C69BEA2DA2A}" destId="{DB3DF05F-85AF-44E1-9650-1C8561040CEF}" srcOrd="0" destOrd="0" presId="urn:microsoft.com/office/officeart/2005/8/layout/cycle1"/>
    <dgm:cxn modelId="{6C191040-8FBB-4189-9433-94EA5A8A8751}" srcId="{AEDEE705-E190-42E0-9E16-6A5FD27C50D2}" destId="{99E539AF-8576-4D60-9D16-1ABC669A72CB}" srcOrd="0" destOrd="0" parTransId="{722EE459-EE52-40FC-9731-1187B632DB2E}" sibTransId="{5E9D30C9-EE5F-497B-AADD-3C69BEA2DA2A}"/>
    <dgm:cxn modelId="{3ABEB0D2-F050-46C0-8B28-D00F59D1FAA1}" type="presParOf" srcId="{8D01AA01-0542-4E0F-8C94-B5B4E5CC8B91}" destId="{C22AD33C-753A-4654-8D00-B1C7AAC9B383}" srcOrd="0" destOrd="0" presId="urn:microsoft.com/office/officeart/2005/8/layout/cycle1"/>
    <dgm:cxn modelId="{FD2A7DBA-6314-452D-BEF7-C95C07AC1A5B}" type="presParOf" srcId="{8D01AA01-0542-4E0F-8C94-B5B4E5CC8B91}" destId="{ADDDBCE4-5E2E-4065-9304-94C136829A13}" srcOrd="1" destOrd="0" presId="urn:microsoft.com/office/officeart/2005/8/layout/cycle1"/>
    <dgm:cxn modelId="{14330A77-C6A4-4F71-9815-0BA3D014E98B}" type="presParOf" srcId="{8D01AA01-0542-4E0F-8C94-B5B4E5CC8B91}" destId="{DB3DF05F-85AF-44E1-9650-1C8561040CEF}" srcOrd="2" destOrd="0" presId="urn:microsoft.com/office/officeart/2005/8/layout/cycle1"/>
    <dgm:cxn modelId="{8C2403E5-99B2-466F-83F6-4CBCE1CA2368}" type="presParOf" srcId="{8D01AA01-0542-4E0F-8C94-B5B4E5CC8B91}" destId="{497C72AC-4830-4691-B8C6-BE99464C3459}" srcOrd="3" destOrd="0" presId="urn:microsoft.com/office/officeart/2005/8/layout/cycle1"/>
    <dgm:cxn modelId="{92816FB8-CD54-486C-BFE3-8E5802FAF635}" type="presParOf" srcId="{8D01AA01-0542-4E0F-8C94-B5B4E5CC8B91}" destId="{25067014-CCDA-4DBB-A7D5-8147CF8DC1AE}" srcOrd="4" destOrd="0" presId="urn:microsoft.com/office/officeart/2005/8/layout/cycle1"/>
    <dgm:cxn modelId="{49A0B8EA-55AC-44F1-B04A-F49BB0305697}" type="presParOf" srcId="{8D01AA01-0542-4E0F-8C94-B5B4E5CC8B91}" destId="{B448C63C-CB2A-4627-8D38-25B48C06F429}" srcOrd="5" destOrd="0" presId="urn:microsoft.com/office/officeart/2005/8/layout/cycle1"/>
    <dgm:cxn modelId="{F60C1764-CC07-48F0-8121-4797964E7B50}" type="presParOf" srcId="{8D01AA01-0542-4E0F-8C94-B5B4E5CC8B91}" destId="{93EDC440-7FBE-4780-B0D1-C95F99C9E516}" srcOrd="6" destOrd="0" presId="urn:microsoft.com/office/officeart/2005/8/layout/cycle1"/>
    <dgm:cxn modelId="{38CC4084-DD37-41BD-9557-40F8ACE7F63D}" type="presParOf" srcId="{8D01AA01-0542-4E0F-8C94-B5B4E5CC8B91}" destId="{310A5AF5-74BD-424A-AA9F-BCE24CBC2880}" srcOrd="7" destOrd="0" presId="urn:microsoft.com/office/officeart/2005/8/layout/cycle1"/>
    <dgm:cxn modelId="{3583A0E9-40A7-4FEB-8959-33E67611D831}" type="presParOf" srcId="{8D01AA01-0542-4E0F-8C94-B5B4E5CC8B91}" destId="{85663FE8-219E-42C9-8DF7-E2E55C43C35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DBCE4-5E2E-4065-9304-94C136829A13}">
      <dsp:nvSpPr>
        <dsp:cNvPr id="0" name=""/>
        <dsp:cNvSpPr/>
      </dsp:nvSpPr>
      <dsp:spPr>
        <a:xfrm>
          <a:off x="2138444" y="187387"/>
          <a:ext cx="955563" cy="95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 </a:t>
          </a:r>
          <a:endParaRPr lang="es-MX" sz="5700" kern="1200" dirty="0"/>
        </a:p>
      </dsp:txBody>
      <dsp:txXfrm>
        <a:off x="2138444" y="187387"/>
        <a:ext cx="955563" cy="955563"/>
      </dsp:txXfrm>
    </dsp:sp>
    <dsp:sp modelId="{DB3DF05F-85AF-44E1-9650-1C8561040CEF}">
      <dsp:nvSpPr>
        <dsp:cNvPr id="0" name=""/>
        <dsp:cNvSpPr/>
      </dsp:nvSpPr>
      <dsp:spPr>
        <a:xfrm>
          <a:off x="681565" y="-995"/>
          <a:ext cx="2260933" cy="2260933"/>
        </a:xfrm>
        <a:prstGeom prst="circularArrow">
          <a:avLst>
            <a:gd name="adj1" fmla="val 8242"/>
            <a:gd name="adj2" fmla="val 575524"/>
            <a:gd name="adj3" fmla="val 2966568"/>
            <a:gd name="adj4" fmla="val 49905"/>
            <a:gd name="adj5" fmla="val 96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67014-CCDA-4DBB-A7D5-8147CF8DC1AE}">
      <dsp:nvSpPr>
        <dsp:cNvPr id="0" name=""/>
        <dsp:cNvSpPr/>
      </dsp:nvSpPr>
      <dsp:spPr>
        <a:xfrm>
          <a:off x="1334250" y="1580293"/>
          <a:ext cx="955563" cy="95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 </a:t>
          </a:r>
          <a:endParaRPr lang="es-MX" sz="5700" kern="1200" dirty="0"/>
        </a:p>
      </dsp:txBody>
      <dsp:txXfrm>
        <a:off x="1334250" y="1580293"/>
        <a:ext cx="955563" cy="955563"/>
      </dsp:txXfrm>
    </dsp:sp>
    <dsp:sp modelId="{B448C63C-CB2A-4627-8D38-25B48C06F429}">
      <dsp:nvSpPr>
        <dsp:cNvPr id="0" name=""/>
        <dsp:cNvSpPr/>
      </dsp:nvSpPr>
      <dsp:spPr>
        <a:xfrm>
          <a:off x="681565" y="-995"/>
          <a:ext cx="2260933" cy="2260933"/>
        </a:xfrm>
        <a:prstGeom prst="circularArrow">
          <a:avLst>
            <a:gd name="adj1" fmla="val 8242"/>
            <a:gd name="adj2" fmla="val 575524"/>
            <a:gd name="adj3" fmla="val 10174570"/>
            <a:gd name="adj4" fmla="val 7257908"/>
            <a:gd name="adj5" fmla="val 96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A5AF5-74BD-424A-AA9F-BCE24CBC2880}">
      <dsp:nvSpPr>
        <dsp:cNvPr id="0" name=""/>
        <dsp:cNvSpPr/>
      </dsp:nvSpPr>
      <dsp:spPr>
        <a:xfrm>
          <a:off x="530055" y="187387"/>
          <a:ext cx="955563" cy="95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 </a:t>
          </a:r>
          <a:endParaRPr lang="es-MX" sz="5700" kern="1200" dirty="0"/>
        </a:p>
      </dsp:txBody>
      <dsp:txXfrm>
        <a:off x="530055" y="187387"/>
        <a:ext cx="955563" cy="955563"/>
      </dsp:txXfrm>
    </dsp:sp>
    <dsp:sp modelId="{85663FE8-219E-42C9-8DF7-E2E55C43C356}">
      <dsp:nvSpPr>
        <dsp:cNvPr id="0" name=""/>
        <dsp:cNvSpPr/>
      </dsp:nvSpPr>
      <dsp:spPr>
        <a:xfrm>
          <a:off x="681565" y="-995"/>
          <a:ext cx="2260933" cy="2260933"/>
        </a:xfrm>
        <a:prstGeom prst="circularArrow">
          <a:avLst>
            <a:gd name="adj1" fmla="val 8242"/>
            <a:gd name="adj2" fmla="val 575524"/>
            <a:gd name="adj3" fmla="val 16859254"/>
            <a:gd name="adj4" fmla="val 14965221"/>
            <a:gd name="adj5" fmla="val 96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50B24E4-1A66-49CA-8380-A7E7E11653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7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422154F-0C60-409C-B638-0B7647B318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60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A60B-F7AD-4C6F-B70B-1D9D1D7A073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28A9-7A30-4A80-94C4-1B2A462CFF6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54D-0C2C-4F9E-8B24-A8FD204AF4B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9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892E-A963-440F-A690-5ACA415D6BB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9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26EE-0099-4EE2-9467-8DE4061C95C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7F5E-2427-4A10-8B6F-65F19577CA0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EE86-8611-4C73-8493-AAE670F25E8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C3FA-6A32-463A-9C3E-AD091DD39F0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3BE0-8005-483C-8721-DAABF1E43CB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9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3AEA-5F5B-44A5-99B8-511793C7B20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2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0382-F819-45E1-9FD1-5FBD06BB000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3B377DF7-E8D1-419C-9B33-3F3BE570A1D3}" type="datetime1">
              <a:rPr lang="es-E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t>11/06/2014</a:t>
            </a:fld>
            <a:endParaRPr lang="es-E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t>Ing. Jorge Castrejón B.</a:t>
            </a:r>
            <a:endParaRPr lang="es-E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fld id="{4DF8DD7F-A6E9-45EB-A394-A0E59721A9C1}" type="slidenum">
              <a:rPr lang="es-ES" smtClean="0">
                <a:solidFill>
                  <a:prstClr val="black">
                    <a:tint val="75000"/>
                  </a:prstClr>
                </a:solidFill>
                <a:effectLst/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SzTx/>
                <a:buFontTx/>
                <a:buNone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7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://www.cbta146.edu.mx/informes.html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7.jpeg"/><Relationship Id="rId5" Type="http://schemas.openxmlformats.org/officeDocument/2006/relationships/image" Target="../media/image12.png"/><Relationship Id="rId10" Type="http://schemas.openxmlformats.org/officeDocument/2006/relationships/image" Target="../media/image56.jpeg"/><Relationship Id="rId4" Type="http://schemas.openxmlformats.org/officeDocument/2006/relationships/image" Target="../media/image11.png"/><Relationship Id="rId9" Type="http://schemas.openxmlformats.org/officeDocument/2006/relationships/image" Target="../media/image55.jpe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hyperlink" Target="http://www.cbta146.edu.mx/inform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61.jpeg"/><Relationship Id="rId5" Type="http://schemas.openxmlformats.org/officeDocument/2006/relationships/image" Target="../media/image12.png"/><Relationship Id="rId10" Type="http://schemas.openxmlformats.org/officeDocument/2006/relationships/image" Target="../media/image60.jpeg"/><Relationship Id="rId4" Type="http://schemas.openxmlformats.org/officeDocument/2006/relationships/image" Target="../media/image11.png"/><Relationship Id="rId9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cbta146.edu.mx/informes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64.jpeg"/><Relationship Id="rId4" Type="http://schemas.openxmlformats.org/officeDocument/2006/relationships/image" Target="../media/image11.png"/><Relationship Id="rId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hyperlink" Target="http://www.cbta146.edu.mx/inform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68.jpeg"/><Relationship Id="rId5" Type="http://schemas.openxmlformats.org/officeDocument/2006/relationships/image" Target="../media/image12.png"/><Relationship Id="rId10" Type="http://schemas.openxmlformats.org/officeDocument/2006/relationships/image" Target="../media/image67.jpeg"/><Relationship Id="rId4" Type="http://schemas.openxmlformats.org/officeDocument/2006/relationships/image" Target="../media/image11.pn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74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73.jpe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72.jpeg"/><Relationship Id="rId5" Type="http://schemas.openxmlformats.org/officeDocument/2006/relationships/image" Target="../media/image12.png"/><Relationship Id="rId15" Type="http://schemas.openxmlformats.org/officeDocument/2006/relationships/hyperlink" Target="http://www.cbta146.edu.mx/informes.html" TargetMode="External"/><Relationship Id="rId10" Type="http://schemas.openxmlformats.org/officeDocument/2006/relationships/image" Target="../media/image71.jpeg"/><Relationship Id="rId4" Type="http://schemas.openxmlformats.org/officeDocument/2006/relationships/image" Target="../media/image11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6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7.jpeg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22.jpe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hyperlink" Target="http://www.cbta146.edu.mx/inform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1.jpeg"/><Relationship Id="rId5" Type="http://schemas.openxmlformats.org/officeDocument/2006/relationships/image" Target="../media/image12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image" Target="../media/image28.jpeg"/><Relationship Id="rId4" Type="http://schemas.openxmlformats.org/officeDocument/2006/relationships/image" Target="../media/image11.png"/><Relationship Id="rId9" Type="http://schemas.openxmlformats.org/officeDocument/2006/relationships/image" Target="../media/image27.jpeg"/><Relationship Id="rId14" Type="http://schemas.openxmlformats.org/officeDocument/2006/relationships/hyperlink" Target="http://www.cbta146.edu.mx/informe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7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36.jpe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hyperlink" Target="http://www.cbta146.edu.mx/inform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5.jpeg"/><Relationship Id="rId5" Type="http://schemas.openxmlformats.org/officeDocument/2006/relationships/image" Target="../media/image12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11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cbta146.edu.mx/informes.html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41.jpeg"/><Relationship Id="rId4" Type="http://schemas.openxmlformats.org/officeDocument/2006/relationships/image" Target="../media/image11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47.jpe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image" Target="../media/image46.jpeg"/><Relationship Id="rId17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hyperlink" Target="http://www.cbta146.edu.mx/inform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5.jpeg"/><Relationship Id="rId5" Type="http://schemas.openxmlformats.org/officeDocument/2006/relationships/image" Target="../media/image12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11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54.pn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12" Type="http://schemas.openxmlformats.org/officeDocument/2006/relationships/hyperlink" Target="http://www.cbta146.edu.mx/inform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3.jpeg"/><Relationship Id="rId5" Type="http://schemas.openxmlformats.org/officeDocument/2006/relationships/image" Target="../media/image12.png"/><Relationship Id="rId10" Type="http://schemas.openxmlformats.org/officeDocument/2006/relationships/image" Target="../media/image52.jpeg"/><Relationship Id="rId4" Type="http://schemas.openxmlformats.org/officeDocument/2006/relationships/image" Target="../media/image11.png"/><Relationship Id="rId9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6" descr="simbolo_inici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004" y="3994105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399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8" y="6165304"/>
            <a:ext cx="644082" cy="64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>
            <a:stCxn id="19" idx="3"/>
          </p:cNvCxnSpPr>
          <p:nvPr/>
        </p:nvCxnSpPr>
        <p:spPr>
          <a:xfrm>
            <a:off x="2756428" y="429338"/>
            <a:ext cx="6030414" cy="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43"/>
            <a:ext cx="2720932" cy="8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926" y="4054200"/>
            <a:ext cx="1180333" cy="13057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1961" y="4036471"/>
            <a:ext cx="2154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dirty="0" smtClean="0"/>
              <a:t>Centro de Bachillerato Tecnológico agropecuario No.146</a:t>
            </a:r>
            <a:endParaRPr lang="es-MX" dirty="0"/>
          </a:p>
        </p:txBody>
      </p:sp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4211961" y="3717032"/>
            <a:ext cx="0" cy="1800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9" y="1870199"/>
            <a:ext cx="74136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5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05152" y="5395519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2.-C AGROP. Plantando arboles especie Eucaliptos.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404" y="1124869"/>
            <a:ext cx="3003798" cy="400506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1124870"/>
            <a:ext cx="2319722" cy="22597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46" y="1556792"/>
            <a:ext cx="2571750" cy="3429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468584"/>
            <a:ext cx="2347487" cy="1760616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220072" y="908720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3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3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458102"/>
            <a:ext cx="9182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77255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Con el apoyo del delegado de San Quintín el C. Jaime </a:t>
            </a:r>
            <a:r>
              <a:rPr lang="es-MX" sz="1400" dirty="0">
                <a:effectLst/>
              </a:rPr>
              <a:t>S</a:t>
            </a:r>
            <a:r>
              <a:rPr lang="es-MX" sz="1400" dirty="0" smtClean="0">
                <a:effectLst/>
              </a:rPr>
              <a:t>olorio Alejandre el grupo 2.-D Agropecuario liderados por el Docente Lic. Mario Muñoz Hernández, asistieron al parque de la Col. Lázaro Cárdenas a realizar actividades de Conservación, protección y mejoramiento de las áreas verdes. Los árboles predominantes son Eucaliptos y acacias. </a:t>
            </a:r>
            <a:endParaRPr lang="es-MX" sz="1400" dirty="0"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1400" y="4849415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2.-D AGROP. Realizando cajetes para los árboles.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095" y="2627096"/>
            <a:ext cx="2871136" cy="215335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820" y="2576470"/>
            <a:ext cx="2912340" cy="21842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566609"/>
            <a:ext cx="2938636" cy="2203977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141954" y="2360023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2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2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548680"/>
            <a:ext cx="9182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31400" y="484941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2.-D AGROP. Realizando encalado de áreas aledañas al recinto forestal.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11" y="1686404"/>
            <a:ext cx="4202485" cy="31518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13" y="1696674"/>
            <a:ext cx="4203655" cy="3152741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5000195" y="1465842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1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1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" y="525831"/>
            <a:ext cx="91821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7255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Integrantes del grupo 4.-A informática participaron en la conservación y protección de arboles especie truenos de nuestra institución, así como los cajetes de los árboles y mejoramiento de los espacios verdes, todo bajo la supervisión de la Lic. Mirna Leticia García Zazueta, Docente de nuestra institución.</a:t>
            </a:r>
            <a:endParaRPr lang="es-MX" sz="1400" dirty="0"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1400" y="4849415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4.-</a:t>
            </a:r>
            <a:r>
              <a:rPr lang="es-MX" sz="1400" b="1" dirty="0">
                <a:effectLst>
                  <a:reflection blurRad="6350" stA="50000" endA="300" endPos="50000" dist="29997" dir="5400000" sy="-100000" algn="bl" rotWithShape="0"/>
                </a:effectLst>
              </a:rPr>
              <a:t>A</a:t>
            </a: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INF. Realizando limpieza y mejoramiento de las áreas verdes de nuestra institución, con arboles especie trueno.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64" y="2445695"/>
            <a:ext cx="3148232" cy="23514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960" y="2439218"/>
            <a:ext cx="2817287" cy="23527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96" y="2480282"/>
            <a:ext cx="2623206" cy="2388878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216219" y="2181346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2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2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" y="520684"/>
            <a:ext cx="8639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4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31400" y="5277461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4.-</a:t>
            </a:r>
            <a:r>
              <a:rPr lang="es-MX" sz="1400" b="1" dirty="0">
                <a:effectLst>
                  <a:reflection blurRad="6350" stA="50000" endA="300" endPos="50000" dist="29997" dir="5400000" sy="-100000" algn="bl" rotWithShape="0"/>
                </a:effectLst>
              </a:rPr>
              <a:t>A</a:t>
            </a: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 INF. Realizando cajetes y encalado de árboles.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454" y="1365759"/>
            <a:ext cx="234603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614" y="1628800"/>
            <a:ext cx="3131840" cy="233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99718"/>
            <a:ext cx="3120081" cy="233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80849"/>
            <a:ext cx="2338607" cy="174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117" y="3480849"/>
            <a:ext cx="2338607" cy="174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27115"/>
            <a:ext cx="2338607" cy="174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26 CuadroTexto"/>
          <p:cNvSpPr txBox="1"/>
          <p:nvPr/>
        </p:nvSpPr>
        <p:spPr>
          <a:xfrm>
            <a:off x="5189650" y="1513384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5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5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9147"/>
            <a:ext cx="8639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6" descr="simbolo_inici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004" y="4653136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399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28" y="6165304"/>
            <a:ext cx="644082" cy="64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>
            <a:stCxn id="19" idx="3"/>
          </p:cNvCxnSpPr>
          <p:nvPr/>
        </p:nvCxnSpPr>
        <p:spPr>
          <a:xfrm>
            <a:off x="2756428" y="429338"/>
            <a:ext cx="6030414" cy="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43"/>
            <a:ext cx="2720932" cy="8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926" y="4713231"/>
            <a:ext cx="1180333" cy="130571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1961" y="4695502"/>
            <a:ext cx="2154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dirty="0" smtClean="0"/>
              <a:t>Centro de Bachillerato Tecnológico agropecuario No.146</a:t>
            </a:r>
            <a:endParaRPr lang="es-MX" dirty="0"/>
          </a:p>
        </p:txBody>
      </p:sp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4211961" y="4376063"/>
            <a:ext cx="0" cy="1800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81064" y="1851296"/>
            <a:ext cx="803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La semana cultural fue llevada a cabo del 26 al 30 de mayo por personal del CBTa 146, en colaboración con las autoridades del Valle de San Quintín y Centros educativos.</a:t>
            </a:r>
            <a:endParaRPr lang="es-MX" dirty="0">
              <a:solidFill>
                <a:schemeClr val="accent6">
                  <a:lumMod val="75000"/>
                </a:schemeClr>
              </a:solidFill>
              <a:effectLst/>
              <a:latin typeface="CastleT" panose="020B08020509040302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55414" y="2710822"/>
            <a:ext cx="803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Aunado a esto la Delegada de la Col. Vicente Guerrero Lic. Rocío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G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onzález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S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alazar tuvo a bien donar arboles especie </a:t>
            </a:r>
            <a:r>
              <a:rPr lang="es-MX" dirty="0" err="1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p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irul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 chino y eucaliptos. Mismos que fueron utilizados en la reforestación realizada en la semana en mención.</a:t>
            </a:r>
            <a:endParaRPr lang="es-MX" dirty="0">
              <a:solidFill>
                <a:schemeClr val="accent6">
                  <a:lumMod val="75000"/>
                </a:schemeClr>
              </a:solidFill>
              <a:effectLst/>
              <a:latin typeface="CastleT" panose="020B08020509040302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53375" y="3573257"/>
            <a:ext cx="803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  <a:latin typeface="CastleT" panose="020B080205090403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Con esto se confirma el compromiso de nuestra institución en favor de la concientización y conservación y promoción de los valores en favor de la Cultura forestal de nuestro Valle de San Quintín.</a:t>
            </a:r>
            <a:endParaRPr lang="es-MX" dirty="0">
              <a:solidFill>
                <a:schemeClr val="accent6">
                  <a:lumMod val="75000"/>
                </a:schemeClr>
              </a:solidFill>
              <a:effectLst/>
              <a:latin typeface="CastleT" panose="020B08020509040302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010" y="692696"/>
            <a:ext cx="741362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3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514376763"/>
              </p:ext>
            </p:extLst>
          </p:nvPr>
        </p:nvGraphicFramePr>
        <p:xfrm>
          <a:off x="5129717" y="3212976"/>
          <a:ext cx="362406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/>
          <a:stretch/>
        </p:blipFill>
        <p:spPr bwMode="auto">
          <a:xfrm>
            <a:off x="0" y="5306522"/>
            <a:ext cx="9144000" cy="155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54063" y="1625514"/>
            <a:ext cx="842493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>
                <a:effectLst/>
              </a:rPr>
              <a:t>Con el objetivo de motivar la participación activa de la sociedad, con información sobre los valores ecológicos, económicos y culturales de los recursos naturales, </a:t>
            </a:r>
            <a:r>
              <a:rPr lang="es-ES" dirty="0" smtClean="0">
                <a:effectLst/>
              </a:rPr>
              <a:t>la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Comisión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effectLst/>
              </a:rPr>
              <a:t>Nacional Forestal (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CONAFOR) </a:t>
            </a:r>
            <a:r>
              <a:rPr lang="es-MX" dirty="0" smtClean="0">
                <a:effectLst/>
              </a:rPr>
              <a:t>en </a:t>
            </a:r>
            <a:r>
              <a:rPr lang="es-MX" dirty="0">
                <a:effectLst/>
              </a:rPr>
              <a:t>coordinación con la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effectLst/>
              </a:rPr>
              <a:t>Dirección</a:t>
            </a:r>
            <a:r>
              <a:rPr lang="es-MX" dirty="0">
                <a:effectLst/>
              </a:rPr>
              <a:t>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  <a:effectLst/>
              </a:rPr>
              <a:t>General de Educación Tecnológica agropecuaria (DGETA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), </a:t>
            </a:r>
            <a:r>
              <a:rPr lang="es-MX" dirty="0" smtClean="0">
                <a:effectLst/>
              </a:rPr>
              <a:t>celebran la Semana Nacional de Divulgación de la cultura forestal a realizarse del 26 al 30 de Mayo del 2014.</a:t>
            </a:r>
          </a:p>
          <a:p>
            <a:pPr algn="just">
              <a:buNone/>
            </a:pPr>
            <a:endParaRPr lang="es-MX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136" y="4850628"/>
            <a:ext cx="1619264" cy="7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http://desarrollorural.tamaulipas.gob.mx/wp-content/uploads/2013/02/dgta.jpg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812" y="3627319"/>
            <a:ext cx="789412" cy="521761"/>
          </a:xfrm>
          <a:prstGeom prst="rect">
            <a:avLst/>
          </a:prstGeom>
          <a:noFill/>
          <a:extLst/>
        </p:spPr>
      </p:pic>
      <p:sp>
        <p:nvSpPr>
          <p:cNvPr id="14" name="13 Rectángulo"/>
          <p:cNvSpPr/>
          <p:nvPr/>
        </p:nvSpPr>
        <p:spPr>
          <a:xfrm>
            <a:off x="423579" y="3490640"/>
            <a:ext cx="4276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dirty="0">
                <a:effectLst/>
              </a:rPr>
              <a:t>Por lo anterior el CBTa 146 del Valle de San Quintín preparó un programa de actividades, que contemplan la reforestación, </a:t>
            </a:r>
            <a:r>
              <a:rPr lang="es-MX" dirty="0" smtClean="0">
                <a:effectLst/>
              </a:rPr>
              <a:t>conservación y protección de recursos naturales, talleres</a:t>
            </a:r>
            <a:r>
              <a:rPr lang="es-MX" dirty="0">
                <a:effectLst/>
              </a:rPr>
              <a:t>, cursos teórico-prácticos, </a:t>
            </a:r>
            <a:r>
              <a:rPr lang="es-MX" dirty="0" smtClean="0">
                <a:effectLst/>
              </a:rPr>
              <a:t> </a:t>
            </a:r>
            <a:r>
              <a:rPr lang="es-MX" dirty="0">
                <a:effectLst/>
              </a:rPr>
              <a:t>exposiciones. </a:t>
            </a:r>
            <a:r>
              <a:rPr lang="es-MX" dirty="0" err="1">
                <a:effectLst/>
              </a:rPr>
              <a:t>e</a:t>
            </a:r>
            <a:r>
              <a:rPr lang="es-MX" dirty="0" err="1" smtClean="0">
                <a:effectLst/>
              </a:rPr>
              <a:t>tc</a:t>
            </a:r>
            <a:r>
              <a:rPr lang="es-MX" dirty="0" smtClean="0">
                <a:effectLst/>
              </a:rPr>
              <a:t>, en </a:t>
            </a:r>
            <a:r>
              <a:rPr lang="es-MX" dirty="0">
                <a:effectLst/>
              </a:rPr>
              <a:t>colaboración con escuelas y las localidades del Valle</a:t>
            </a:r>
            <a:r>
              <a:rPr lang="es-MX" dirty="0" smtClean="0">
                <a:effectLst/>
              </a:rPr>
              <a:t>, mismas que son presentadas en el siguiente informe.</a:t>
            </a:r>
            <a:endParaRPr lang="es-MX" dirty="0">
              <a:effectLst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769" y="3233455"/>
            <a:ext cx="858176" cy="94933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236" y="585299"/>
            <a:ext cx="80835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901" y="555075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98" y="609333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77255" y="1352979"/>
            <a:ext cx="842493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dirty="0" smtClean="0">
                <a:effectLst/>
              </a:rPr>
              <a:t>A continuación se muestra el programa de actividades realizado por nuestra institución :</a:t>
            </a:r>
          </a:p>
          <a:p>
            <a:pPr algn="ctr">
              <a:buNone/>
            </a:pPr>
            <a:endParaRPr lang="es-MX" sz="1400" dirty="0"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28" y="1746907"/>
            <a:ext cx="7949365" cy="512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582013"/>
            <a:ext cx="75358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9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7255" y="1412776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El día Lunes 26 y miércoles 28 de Mayo, se trasladaron los alumnos del grupo 2.-B Técnicos Agropecuarios a la Escuela Primaria Gral. Lázaro Cárdenas, ubicada en la Col. Lázaro Cárdenas, coordinados por la Ing. María de los Ángeles Ramírez, para realizar Exposiciones y Talleres sobre cultura forestal y cuidado de árboles, se realizaron manualidades con los niños y se les motivó al cuidado y protección de los recursos naturales.</a:t>
            </a:r>
            <a:endParaRPr lang="es-MX" sz="1400" dirty="0">
              <a:effectLst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465" y="2640874"/>
            <a:ext cx="3593975" cy="269548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007" y="2683131"/>
            <a:ext cx="3131840" cy="185609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608350"/>
            <a:ext cx="1025990" cy="76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80" y="2636912"/>
            <a:ext cx="1436324" cy="191509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890" y="4632342"/>
            <a:ext cx="993998" cy="7455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91698" y="4476913"/>
            <a:ext cx="788625" cy="105149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606608"/>
            <a:ext cx="1053823" cy="790367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148879" y="537321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2.-B AGROP. Dando platicas expositivas referente a la cultura forestal y cuidado de árboles.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962430" y="2439995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6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6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5477"/>
            <a:ext cx="73469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5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28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6" y="1765018"/>
            <a:ext cx="2141075" cy="2854767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64" y="1765018"/>
            <a:ext cx="3803915" cy="2852936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55" y="1733474"/>
            <a:ext cx="1284351" cy="963263"/>
          </a:xfrm>
          <a:prstGeom prst="rect">
            <a:avLst/>
          </a:prstGeom>
        </p:spPr>
      </p:pic>
      <p:pic>
        <p:nvPicPr>
          <p:cNvPr id="4128" name="4127 Imagen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11"/>
          <a:stretch/>
        </p:blipFill>
        <p:spPr>
          <a:xfrm>
            <a:off x="6193569" y="2773437"/>
            <a:ext cx="2602274" cy="1951707"/>
          </a:xfrm>
          <a:prstGeom prst="rect">
            <a:avLst/>
          </a:prstGeom>
        </p:spPr>
      </p:pic>
      <p:pic>
        <p:nvPicPr>
          <p:cNvPr id="4129" name="4128 Imagen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504" y="1733474"/>
            <a:ext cx="1284351" cy="963263"/>
          </a:xfrm>
          <a:prstGeom prst="rect">
            <a:avLst/>
          </a:prstGeom>
        </p:spPr>
      </p:pic>
      <p:sp>
        <p:nvSpPr>
          <p:cNvPr id="35" name="34 Rectángulo"/>
          <p:cNvSpPr/>
          <p:nvPr/>
        </p:nvSpPr>
        <p:spPr>
          <a:xfrm>
            <a:off x="966820" y="4869160"/>
            <a:ext cx="7098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60000" endA="900" endPos="58000" dir="5400000" sy="-100000" algn="bl" rotWithShape="0"/>
                </a:effectLst>
              </a:rPr>
              <a:t>Talleres teórico -práctico </a:t>
            </a:r>
            <a:r>
              <a:rPr lang="es-MX" sz="1400" b="1" dirty="0">
                <a:effectLst>
                  <a:reflection blurRad="6350" stA="60000" endA="900" endPos="58000" dir="5400000" sy="-100000" algn="bl" rotWithShape="0"/>
                </a:effectLst>
              </a:rPr>
              <a:t>sobre cultura forestal y cuidado de </a:t>
            </a:r>
            <a:r>
              <a:rPr lang="es-MX" sz="1400" b="1" dirty="0" smtClean="0">
                <a:effectLst>
                  <a:reflection blurRad="6350" stA="60000" endA="900" endPos="58000" dir="5400000" sy="-100000" algn="bl" rotWithShape="0"/>
                </a:effectLst>
              </a:rPr>
              <a:t>árboles escuela primaria Álvaro Obregón impartida por alumnos del grupo 2.H AGROP.</a:t>
            </a:r>
            <a:endParaRPr lang="es-MX" sz="1400" b="1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81628" y="1502642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4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4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6576"/>
            <a:ext cx="73469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057" y="1711874"/>
            <a:ext cx="2508375" cy="334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0" y="3223974"/>
            <a:ext cx="1374300" cy="18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25" y="1638589"/>
            <a:ext cx="3923928" cy="150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756" y="3223974"/>
            <a:ext cx="1374301" cy="183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57" y="3223974"/>
            <a:ext cx="1374300" cy="18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42" y="3223974"/>
            <a:ext cx="1374300" cy="18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30" y="1711874"/>
            <a:ext cx="1374300" cy="133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28 Rectángulo"/>
          <p:cNvSpPr/>
          <p:nvPr/>
        </p:nvSpPr>
        <p:spPr>
          <a:xfrm>
            <a:off x="809092" y="5066020"/>
            <a:ext cx="7098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Niños de la escuela Primaria Álvaro Obregón mostrando las manualidades y dibujos que realizaron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750093" y="1481042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6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6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459" y="596805"/>
            <a:ext cx="73469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8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77255" y="14127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El día Jueves 29 de Mayo el grupo de 2.-I Agropecuario asistió junto con su Docente responsable la M.C. Silvia Estela Vargas Ríos, al parque de municipal de la Colonia </a:t>
            </a:r>
            <a:r>
              <a:rPr lang="es-MX" sz="1400" dirty="0">
                <a:effectLst/>
              </a:rPr>
              <a:t>V</a:t>
            </a:r>
            <a:r>
              <a:rPr lang="es-MX" sz="1400" dirty="0" smtClean="0">
                <a:effectLst/>
              </a:rPr>
              <a:t>icente Guerrero a realizar una </a:t>
            </a:r>
            <a:r>
              <a:rPr lang="es-ES" sz="1400" dirty="0" smtClean="0">
                <a:effectLst/>
              </a:rPr>
              <a:t>Campaña </a:t>
            </a:r>
            <a:r>
              <a:rPr lang="es-ES" sz="1400" dirty="0">
                <a:effectLst/>
              </a:rPr>
              <a:t>de </a:t>
            </a:r>
            <a:r>
              <a:rPr lang="es-ES" sz="1400" dirty="0" smtClean="0">
                <a:effectLst/>
              </a:rPr>
              <a:t>Concientización al público en general, así como también se trabajó la poda y encalado árboles y palmeras.</a:t>
            </a:r>
            <a:endParaRPr lang="es-MX" sz="1400" dirty="0"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1400" y="528204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2.-I AGROP. Entregando folletos y mostrando Pancartas motivando al público en general al cuidado de los recursos naturales.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06" y="2996209"/>
            <a:ext cx="3932456" cy="221382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51" y="2980524"/>
            <a:ext cx="3960317" cy="2229512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177255" y="236688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Todo esto fue posible gracias al apoyo de la Delegada de la Col </a:t>
            </a:r>
            <a:r>
              <a:rPr lang="es-MX" sz="1400" dirty="0">
                <a:effectLst/>
              </a:rPr>
              <a:t>V</a:t>
            </a:r>
            <a:r>
              <a:rPr lang="es-MX" sz="1400" dirty="0" smtClean="0">
                <a:effectLst/>
              </a:rPr>
              <a:t>icente Guerrero Lic. Rocío González Salazar. </a:t>
            </a:r>
            <a:endParaRPr lang="es-MX" sz="1400" dirty="0">
              <a:effectLst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36059" y="2766120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1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1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569" y="458102"/>
            <a:ext cx="91821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5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31400" y="5157192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2.-I AGROP. realizando limpieza, poda, y encalado de árboles. Las especies de árboles que predominan son Eucaliptos, Acacias y Palmeras Washingtoniana.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76" y="1484784"/>
            <a:ext cx="3131840" cy="17631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" y="1484784"/>
            <a:ext cx="3131840" cy="17631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" y="3284984"/>
            <a:ext cx="3131840" cy="17631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302437"/>
            <a:ext cx="3100838" cy="17456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754" y="1484820"/>
            <a:ext cx="2213276" cy="124599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754" y="2752381"/>
            <a:ext cx="2225161" cy="125268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941" y="4058404"/>
            <a:ext cx="2193396" cy="964324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076056" y="1317219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6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6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398"/>
            <a:ext cx="91821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60" b="23807"/>
          <a:stretch/>
        </p:blipFill>
        <p:spPr bwMode="auto">
          <a:xfrm>
            <a:off x="0" y="5805264"/>
            <a:ext cx="9144000" cy="10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32" name="Picture 36" descr="simbolo_inicio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18" y="6125310"/>
            <a:ext cx="688066" cy="6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7" y="1443"/>
            <a:ext cx="1451919" cy="45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6179568"/>
            <a:ext cx="488595" cy="540495"/>
          </a:xfrm>
          <a:prstGeom prst="rect">
            <a:avLst/>
          </a:prstGeom>
        </p:spPr>
      </p:pic>
      <p:pic>
        <p:nvPicPr>
          <p:cNvPr id="22" name="Picture 4" descr="http://desarrollorural.tamaulipas.gob.mx/wp-content/uploads/2013/02/dgta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369" y="128558"/>
            <a:ext cx="311150" cy="176213"/>
          </a:xfrm>
          <a:prstGeom prst="rect">
            <a:avLst/>
          </a:prstGeom>
          <a:noFill/>
          <a:extLst/>
        </p:spPr>
      </p:pic>
      <p:pic>
        <p:nvPicPr>
          <p:cNvPr id="23" name="22 Imagen" descr="http://1.bp.blogspot.com/-lkYvzzb3ek4/URmlsGAB9oI/AAAAAAAAA5w/5LG2yOwdxIE/s1600/LOGO-RESEMS+PARA+BLOG2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3344"/>
            <a:ext cx="1296142" cy="36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23 Imagen" descr="http://www.itvillahermosa.edu.mx/images/calidad/SEP_horizontal_ALTA-01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00" b="36729"/>
          <a:stretch/>
        </p:blipFill>
        <p:spPr bwMode="auto">
          <a:xfrm>
            <a:off x="5364088" y="1444"/>
            <a:ext cx="1296144" cy="39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25 Rectángulo"/>
          <p:cNvSpPr/>
          <p:nvPr/>
        </p:nvSpPr>
        <p:spPr>
          <a:xfrm>
            <a:off x="4566531" y="617956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sz="1000" dirty="0" smtClean="0">
                <a:effectLst/>
                <a:latin typeface="Trebuchet MS" panose="020B0603020202020204" pitchFamily="34" charset="0"/>
              </a:rPr>
              <a:t>Ejido Padre Kino, San Quintín B.C.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dirty="0">
                <a:effectLst/>
                <a:latin typeface="Trebuchet MS" panose="020B0603020202020204" pitchFamily="34" charset="0"/>
              </a:rPr>
              <a:t>Tel. (616)16 6 22 </a:t>
            </a:r>
            <a:r>
              <a:rPr lang="es-MX" sz="1000" dirty="0" smtClean="0">
                <a:effectLst/>
                <a:latin typeface="Trebuchet MS" panose="020B0603020202020204" pitchFamily="34" charset="0"/>
              </a:rPr>
              <a:t>71 </a:t>
            </a:r>
            <a:r>
              <a:rPr lang="es-MX" sz="1000" u="sng" dirty="0" smtClean="0">
                <a:effectLst/>
                <a:latin typeface="Trebuchet MS" panose="020B0603020202020204" pitchFamily="34" charset="0"/>
              </a:rPr>
              <a:t>cbta146direccion@yahoo.com.mx</a:t>
            </a:r>
            <a:endParaRPr lang="es-MX" sz="1000" dirty="0">
              <a:effectLst/>
              <a:latin typeface="Trebuchet MS" panose="020B0603020202020204" pitchFamily="34" charset="0"/>
            </a:endParaRPr>
          </a:p>
          <a:p>
            <a:pPr algn="r"/>
            <a:r>
              <a:rPr lang="es-MX" sz="1000" u="sng" dirty="0">
                <a:effectLst/>
                <a:latin typeface="Trebuchet MS" panose="020B0603020202020204" pitchFamily="34" charset="0"/>
              </a:rPr>
              <a:t>www.cbta146.edu.mx</a:t>
            </a:r>
            <a:endParaRPr lang="es-MX" sz="1000" dirty="0">
              <a:effectLst/>
              <a:latin typeface="Trebuchet MS" panose="020B060302020202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39518" y="430194"/>
            <a:ext cx="89689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77255" y="1412776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1400" dirty="0" smtClean="0">
                <a:effectLst/>
              </a:rPr>
              <a:t>El día Jueves 29 y viernes 30 de Mayo el grupo de 2.-C coordinados por el Docente Lic. Sergio Vázquez Carbajal realizaron reforestación nuestra institución plantando arboles especia Eucaliptos, la cantidad de árboles plantados fue de 40.</a:t>
            </a:r>
            <a:endParaRPr lang="es-MX" sz="1400" dirty="0">
              <a:effectLst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31400" y="5157192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Alumnos del 2.-C AGROP. </a:t>
            </a:r>
            <a:r>
              <a:rPr lang="es-MX" sz="1400" b="1" dirty="0">
                <a:effectLst>
                  <a:reflection blurRad="6350" stA="50000" endA="300" endPos="50000" dist="29997" dir="5400000" sy="-100000" algn="bl" rotWithShape="0"/>
                </a:effectLst>
              </a:rPr>
              <a:t>e</a:t>
            </a:r>
            <a:r>
              <a:rPr lang="es-MX" sz="1400" b="1" dirty="0" smtClean="0">
                <a:effectLst>
                  <a:reflection blurRad="6350" stA="50000" endA="300" endPos="50000" dist="29997" dir="5400000" sy="-100000" algn="bl" rotWithShape="0"/>
                </a:effectLst>
              </a:rPr>
              <a:t>scarbando los pozos para el plantado de árboles.</a:t>
            </a:r>
            <a:endParaRPr lang="es-MX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206" y="2270861"/>
            <a:ext cx="2770274" cy="277027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093" y="2261143"/>
            <a:ext cx="2779992" cy="277999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15" y="2270861"/>
            <a:ext cx="2785607" cy="2785607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5288227" y="2046040"/>
            <a:ext cx="3820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MX" sz="900" dirty="0">
                <a:solidFill>
                  <a:srgbClr val="FF0000"/>
                </a:solidFill>
                <a:effectLst/>
              </a:rPr>
              <a:t>m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ás imágenes en </a:t>
            </a:r>
            <a:r>
              <a:rPr lang="es-MX" sz="900" dirty="0">
                <a:solidFill>
                  <a:srgbClr val="FF0000"/>
                </a:solidFill>
                <a:effectLst/>
                <a:hlinkClick r:id="rId12"/>
              </a:rPr>
              <a:t>http://</a:t>
            </a:r>
            <a:r>
              <a:rPr lang="es-MX" sz="900" dirty="0" smtClean="0">
                <a:solidFill>
                  <a:srgbClr val="FF0000"/>
                </a:solidFill>
                <a:effectLst/>
                <a:hlinkClick r:id="rId12"/>
              </a:rPr>
              <a:t>www.cbta146.edu.mx/informes.html</a:t>
            </a:r>
            <a:r>
              <a:rPr lang="es-MX" sz="900" dirty="0" smtClean="0">
                <a:solidFill>
                  <a:srgbClr val="FF0000"/>
                </a:solidFill>
                <a:effectLst/>
              </a:rPr>
              <a:t> </a:t>
            </a:r>
            <a:endParaRPr lang="es-MX" sz="9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48680"/>
            <a:ext cx="9182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1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11307</TotalTime>
  <Words>1090</Words>
  <Application>Microsoft Office PowerPoint</Application>
  <PresentationFormat>Presentación en pantalla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SCITUM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Ingeniería Social: Obteniendo información mediante el engaño</dc:title>
  <dc:creator>ucastillo</dc:creator>
  <cp:lastModifiedBy>George</cp:lastModifiedBy>
  <cp:revision>355</cp:revision>
  <dcterms:created xsi:type="dcterms:W3CDTF">2005-11-25T01:00:15Z</dcterms:created>
  <dcterms:modified xsi:type="dcterms:W3CDTF">2014-06-12T02:51:05Z</dcterms:modified>
</cp:coreProperties>
</file>